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77" r:id="rId6"/>
    <p:sldId id="261" r:id="rId7"/>
    <p:sldId id="262" r:id="rId8"/>
    <p:sldId id="275" r:id="rId9"/>
    <p:sldId id="274" r:id="rId10"/>
    <p:sldId id="276" r:id="rId11"/>
    <p:sldId id="273" r:id="rId12"/>
    <p:sldId id="271" r:id="rId13"/>
    <p:sldId id="272" r:id="rId14"/>
    <p:sldId id="270" r:id="rId15"/>
    <p:sldId id="266" r:id="rId16"/>
    <p:sldId id="268" r:id="rId17"/>
    <p:sldId id="269" r:id="rId18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643" autoAdjust="0"/>
  </p:normalViewPr>
  <p:slideViewPr>
    <p:cSldViewPr>
      <p:cViewPr>
        <p:scale>
          <a:sx n="75" d="100"/>
          <a:sy n="75" d="100"/>
        </p:scale>
        <p:origin x="-108" y="-9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414A83-0613-47F2-BBEB-D355A6C6CFF2}" type="datetimeFigureOut">
              <a:rPr kumimoji="1" lang="ja-JP" altLang="en-US" smtClean="0"/>
              <a:t>2013/2/14</a:t>
            </a:fld>
            <a:endParaRPr kumimoji="1" lang="ja-JP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54BE840-849E-4EB0-B559-780D2DED0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196752"/>
            <a:ext cx="7992888" cy="187220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 err="1" smtClean="0"/>
              <a:t>Kinect</a:t>
            </a:r>
            <a:r>
              <a:rPr kumimoji="1" lang="ja-JP" altLang="en-US" dirty="0" smtClean="0"/>
              <a:t>を使った</a:t>
            </a:r>
            <a:r>
              <a:rPr kumimoji="1" lang="en-US" altLang="ja-JP" dirty="0" smtClean="0"/>
              <a:t>	</a:t>
            </a:r>
            <a:br>
              <a:rPr kumimoji="1" lang="en-US" altLang="ja-JP" dirty="0" smtClean="0"/>
            </a:br>
            <a:r>
              <a:rPr kumimoji="1" lang="ja-JP" altLang="en-US" dirty="0" smtClean="0"/>
              <a:t>ペイントツールの製作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 smtClean="0"/>
              <a:t>                                          岩手</a:t>
            </a:r>
            <a:r>
              <a:rPr lang="ja-JP" altLang="en-US" dirty="0"/>
              <a:t>県立</a:t>
            </a:r>
            <a:r>
              <a:rPr lang="ja-JP" altLang="en-US" dirty="0" smtClean="0"/>
              <a:t>産業技術短期大学校　 　　</a:t>
            </a:r>
            <a:endParaRPr lang="en-US" altLang="ja-JP" dirty="0" smtClean="0"/>
          </a:p>
          <a:p>
            <a:r>
              <a:rPr lang="ja-JP" altLang="en-US" dirty="0" smtClean="0"/>
              <a:t>　　　　　　　　情報技術科　　　　　伊東　秀輔　　</a:t>
            </a:r>
            <a:endParaRPr lang="en-US" altLang="ja-JP" dirty="0" smtClean="0"/>
          </a:p>
          <a:p>
            <a:r>
              <a:rPr kumimoji="1" lang="ja-JP" altLang="en-US" dirty="0" smtClean="0"/>
              <a:t>　担当教員　　　　　 　石</a:t>
            </a:r>
            <a:r>
              <a:rPr lang="ja-JP" altLang="en-US" dirty="0" smtClean="0"/>
              <a:t>舘</a:t>
            </a:r>
            <a:r>
              <a:rPr kumimoji="1" lang="ja-JP" altLang="en-US" dirty="0" smtClean="0"/>
              <a:t>　勝好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96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4000" dirty="0" smtClean="0"/>
              <a:t>NITE</a:t>
            </a:r>
            <a:r>
              <a:rPr lang="ja-JP" altLang="en-US" sz="4000" dirty="0" smtClean="0"/>
              <a:t>によるジェスチャ認識（</a:t>
            </a:r>
            <a:r>
              <a:rPr lang="en-US" altLang="ja-JP" sz="4000" dirty="0" smtClean="0"/>
              <a:t>2</a:t>
            </a:r>
            <a:r>
              <a:rPr lang="ja-JP" altLang="en-US" sz="4000" dirty="0" smtClean="0"/>
              <a:t>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lang="en-US" altLang="ja-JP" sz="2200" dirty="0" smtClean="0"/>
              <a:t>swipe </a:t>
            </a:r>
            <a:r>
              <a:rPr lang="en-US" altLang="ja-JP" sz="2200" dirty="0"/>
              <a:t>= new </a:t>
            </a:r>
            <a:r>
              <a:rPr lang="en-US" altLang="ja-JP" sz="2200" dirty="0" err="1"/>
              <a:t>SwipeDetector</a:t>
            </a:r>
            <a:r>
              <a:rPr lang="en-US" altLang="ja-JP" sz="2200" dirty="0" smtClean="0"/>
              <a:t>();</a:t>
            </a:r>
          </a:p>
          <a:p>
            <a:pPr marL="0" indent="0">
              <a:buNone/>
            </a:pPr>
            <a:r>
              <a:rPr lang="ja-JP" altLang="en-US" sz="2200" dirty="0" smtClean="0"/>
              <a:t>　　　　　　　　　　：</a:t>
            </a:r>
            <a:endParaRPr lang="en-US" altLang="ja-JP" sz="2200" dirty="0"/>
          </a:p>
          <a:p>
            <a:pPr marL="0" indent="0">
              <a:buNone/>
            </a:pPr>
            <a:r>
              <a:rPr lang="en-US" altLang="ja-JP" sz="2200" dirty="0" err="1" smtClean="0"/>
              <a:t>swipe.SwipeUp</a:t>
            </a:r>
            <a:r>
              <a:rPr lang="en-US" altLang="ja-JP" sz="2200" dirty="0" smtClean="0"/>
              <a:t> </a:t>
            </a:r>
            <a:r>
              <a:rPr lang="en-US" altLang="ja-JP" sz="2200" dirty="0"/>
              <a:t>+= </a:t>
            </a:r>
            <a:r>
              <a:rPr lang="en-US" altLang="ja-JP" sz="2200" dirty="0" smtClean="0"/>
              <a:t>new</a:t>
            </a:r>
            <a:r>
              <a:rPr lang="ja-JP" altLang="en-US" sz="2200" dirty="0" smtClean="0"/>
              <a:t>　　　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　</a:t>
            </a:r>
            <a:r>
              <a:rPr lang="en-US" altLang="ja-JP" sz="2200" dirty="0" err="1" smtClean="0"/>
              <a:t>EventHandler</a:t>
            </a:r>
            <a:r>
              <a:rPr lang="en-US" altLang="ja-JP" sz="2200" dirty="0" smtClean="0"/>
              <a:t>&lt;</a:t>
            </a:r>
            <a:r>
              <a:rPr lang="en-US" altLang="ja-JP" sz="2200" dirty="0" err="1" smtClean="0"/>
              <a:t>VelocityAngleEventArgs</a:t>
            </a:r>
            <a:r>
              <a:rPr lang="en-US" altLang="ja-JP" sz="2200" dirty="0"/>
              <a:t>&gt;(</a:t>
            </a:r>
            <a:r>
              <a:rPr lang="en-US" altLang="ja-JP" sz="2200" dirty="0" err="1">
                <a:solidFill>
                  <a:srgbClr val="FF0000"/>
                </a:solidFill>
              </a:rPr>
              <a:t>swipe_SwipeUp</a:t>
            </a:r>
            <a:r>
              <a:rPr lang="en-US" altLang="ja-JP" sz="2200" dirty="0" smtClean="0"/>
              <a:t>);</a:t>
            </a:r>
            <a:endParaRPr kumimoji="1" lang="en-US" altLang="ja-JP" sz="2200" dirty="0" smtClean="0"/>
          </a:p>
          <a:p>
            <a:pPr marL="0" indent="0">
              <a:buNone/>
            </a:pPr>
            <a:r>
              <a:rPr lang="ja-JP" altLang="en-US" sz="2200" dirty="0"/>
              <a:t>　</a:t>
            </a:r>
            <a:r>
              <a:rPr lang="ja-JP" altLang="en-US" sz="2200" dirty="0" smtClean="0"/>
              <a:t>　　　　　　　　　：</a:t>
            </a:r>
            <a:endParaRPr kumimoji="1" lang="en-US" altLang="ja-JP" sz="2200" dirty="0" smtClean="0"/>
          </a:p>
          <a:p>
            <a:pPr marL="0" indent="0">
              <a:buNone/>
            </a:pPr>
            <a:r>
              <a:rPr lang="en-US" altLang="ja-JP" sz="2200" dirty="0"/>
              <a:t>void </a:t>
            </a:r>
            <a:r>
              <a:rPr lang="en-US" altLang="ja-JP" sz="2200" dirty="0" err="1">
                <a:solidFill>
                  <a:srgbClr val="FF0000"/>
                </a:solidFill>
              </a:rPr>
              <a:t>swipe_SwipeUp</a:t>
            </a:r>
            <a:r>
              <a:rPr lang="en-US" altLang="ja-JP" sz="2200" dirty="0"/>
              <a:t>(object sender, </a:t>
            </a:r>
            <a:r>
              <a:rPr lang="en-US" altLang="ja-JP" sz="2200" dirty="0" err="1"/>
              <a:t>VelocityAngleEventArgs</a:t>
            </a:r>
            <a:r>
              <a:rPr lang="en-US" altLang="ja-JP" sz="2200" dirty="0"/>
              <a:t> e)</a:t>
            </a:r>
          </a:p>
          <a:p>
            <a:pPr marL="0" indent="0">
              <a:buNone/>
            </a:pPr>
            <a:r>
              <a:rPr lang="en-US" altLang="ja-JP" sz="2200" dirty="0" smtClean="0"/>
              <a:t>{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200" dirty="0" smtClean="0"/>
              <a:t>　　　</a:t>
            </a:r>
            <a:r>
              <a:rPr lang="en-US" altLang="ja-JP" sz="2200" dirty="0" smtClean="0">
                <a:solidFill>
                  <a:srgbClr val="00B050"/>
                </a:solidFill>
              </a:rPr>
              <a:t>//</a:t>
            </a:r>
            <a:r>
              <a:rPr lang="en-US" altLang="ja-JP" sz="2200" dirty="0" err="1" smtClean="0">
                <a:solidFill>
                  <a:srgbClr val="00B050"/>
                </a:solidFill>
              </a:rPr>
              <a:t>SwipeUp</a:t>
            </a:r>
            <a:r>
              <a:rPr lang="ja-JP" altLang="en-US" sz="2200" dirty="0" smtClean="0">
                <a:solidFill>
                  <a:srgbClr val="00B050"/>
                </a:solidFill>
              </a:rPr>
              <a:t>のイベントが発生した時の処理を書く</a:t>
            </a:r>
            <a:endParaRPr lang="en-US" altLang="ja-JP" sz="22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ja-JP" sz="2200" dirty="0" smtClean="0"/>
              <a:t>}</a:t>
            </a:r>
            <a:endParaRPr lang="en-US" altLang="ja-JP" sz="2200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46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ジェスチャの使用例（全消去）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59832" y="2132856"/>
            <a:ext cx="5698976" cy="1349504"/>
          </a:xfrm>
        </p:spPr>
        <p:txBody>
          <a:bodyPr/>
          <a:lstStyle/>
          <a:p>
            <a:r>
              <a:rPr lang="ja-JP" altLang="en-US" dirty="0"/>
              <a:t>手</a:t>
            </a:r>
            <a:r>
              <a:rPr lang="ja-JP" altLang="en-US" dirty="0" smtClean="0"/>
              <a:t>を左右に１０回以上振ることで</a:t>
            </a:r>
            <a:r>
              <a:rPr lang="en-US" altLang="ja-JP" dirty="0" smtClean="0"/>
              <a:t>Canvas</a:t>
            </a:r>
            <a:r>
              <a:rPr lang="ja-JP" altLang="en-US" dirty="0" smtClean="0"/>
              <a:t>にある絵を全消去する．</a:t>
            </a:r>
            <a:endParaRPr kumimoji="1" lang="ja-JP" altLang="en-US" dirty="0"/>
          </a:p>
        </p:txBody>
      </p:sp>
      <p:pic>
        <p:nvPicPr>
          <p:cNvPr id="3074" name="Picture 2" descr="P:\2年時\卒研フォルダー\写真フォルダー\手を振る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1536653" cy="38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2987824" y="3223952"/>
            <a:ext cx="5698976" cy="27253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SwipeLeft</a:t>
            </a:r>
            <a:r>
              <a:rPr lang="ja-JP" altLang="en-US" dirty="0"/>
              <a:t>又</a:t>
            </a:r>
            <a:r>
              <a:rPr lang="ja-JP" altLang="en-US" dirty="0" smtClean="0"/>
              <a:t>は</a:t>
            </a:r>
            <a:r>
              <a:rPr lang="en-US" altLang="ja-JP" dirty="0" err="1" smtClean="0"/>
              <a:t>SwipeRight</a:t>
            </a:r>
            <a:r>
              <a:rPr lang="ja-JP" altLang="en-US" dirty="0" smtClean="0"/>
              <a:t>のイベントが発生した時にカウンタ</a:t>
            </a: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smtClean="0">
                <a:solidFill>
                  <a:srgbClr val="FF0000"/>
                </a:solidFill>
              </a:rPr>
              <a:t>を＋</a:t>
            </a:r>
            <a:r>
              <a:rPr lang="ja-JP" altLang="en-US" dirty="0" err="1" smtClean="0">
                <a:solidFill>
                  <a:srgbClr val="FF0000"/>
                </a:solidFill>
              </a:rPr>
              <a:t>１</a:t>
            </a:r>
            <a:r>
              <a:rPr lang="ja-JP" altLang="en-US" dirty="0" err="1" smtClean="0"/>
              <a:t>する</a:t>
            </a:r>
            <a:r>
              <a:rPr lang="ja-JP" altLang="en-US" dirty="0" smtClean="0"/>
              <a:t>．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他</a:t>
            </a:r>
            <a:r>
              <a:rPr lang="ja-JP" altLang="en-US" dirty="0" smtClean="0"/>
              <a:t>のイベントが発生したら</a:t>
            </a: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smtClean="0">
                <a:solidFill>
                  <a:srgbClr val="FF0000"/>
                </a:solidFill>
              </a:rPr>
              <a:t>＝０</a:t>
            </a:r>
            <a:r>
              <a:rPr lang="ja-JP" altLang="en-US" dirty="0"/>
              <a:t>にする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smtClean="0">
                <a:solidFill>
                  <a:srgbClr val="FF0000"/>
                </a:solidFill>
              </a:rPr>
              <a:t>≧１０</a:t>
            </a:r>
            <a:r>
              <a:rPr lang="ja-JP" altLang="en-US" dirty="0" smtClean="0"/>
              <a:t>の時、</a:t>
            </a:r>
            <a:r>
              <a:rPr lang="ja-JP" altLang="en-US" dirty="0" smtClean="0">
                <a:solidFill>
                  <a:srgbClr val="FF0000"/>
                </a:solidFill>
              </a:rPr>
              <a:t>全消去</a:t>
            </a:r>
            <a:r>
              <a:rPr lang="ja-JP" altLang="en-US" dirty="0" smtClean="0"/>
              <a:t>する．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9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0952" y="17159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クラス図</a:t>
            </a:r>
            <a:endParaRPr kumimoji="1" lang="ja-JP" altLang="en-US" sz="4000" dirty="0"/>
          </a:p>
        </p:txBody>
      </p:sp>
      <p:pic>
        <p:nvPicPr>
          <p:cNvPr id="2052" name="Picture 4" descr="P:\2年時\卒研フォルダー\写真フォルダー\クラス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961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4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2177" y="26064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4000" dirty="0" err="1" smtClean="0"/>
              <a:t>MyCanvas</a:t>
            </a:r>
            <a:r>
              <a:rPr lang="ja-JP" altLang="en-US" sz="4000" dirty="0" smtClean="0"/>
              <a:t>における画面（</a:t>
            </a:r>
            <a:r>
              <a:rPr lang="en-US" altLang="ja-JP" sz="4000" dirty="0" smtClean="0"/>
              <a:t>Bitmap</a:t>
            </a:r>
            <a:r>
              <a:rPr lang="ja-JP" altLang="en-US" sz="4000" dirty="0" smtClean="0"/>
              <a:t>）の切替</a:t>
            </a:r>
            <a:endParaRPr kumimoji="1" lang="ja-JP" altLang="en-US" sz="4000" dirty="0"/>
          </a:p>
        </p:txBody>
      </p:sp>
      <p:pic>
        <p:nvPicPr>
          <p:cNvPr id="1026" name="Picture 2" descr="P:\2年時\卒研フォルダー\切り替え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120680" cy="482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153593" y="1916832"/>
            <a:ext cx="2258167" cy="612648"/>
          </a:xfrm>
          <a:prstGeom prst="wedgeRoundRectCallout">
            <a:avLst>
              <a:gd name="adj1" fmla="val 27990"/>
              <a:gd name="adj2" fmla="val 13919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/>
          <p:cNvSpPr/>
          <p:nvPr/>
        </p:nvSpPr>
        <p:spPr>
          <a:xfrm>
            <a:off x="3991992" y="4653136"/>
            <a:ext cx="1872208" cy="1368152"/>
          </a:xfrm>
          <a:prstGeom prst="wedgeRoundRectCallout">
            <a:avLst>
              <a:gd name="adj1" fmla="val -68317"/>
              <a:gd name="adj2" fmla="val -4703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7020272" y="2276872"/>
            <a:ext cx="1872208" cy="1368152"/>
          </a:xfrm>
          <a:prstGeom prst="wedgeRoundRectCallout">
            <a:avLst>
              <a:gd name="adj1" fmla="val -68317"/>
              <a:gd name="adj2" fmla="val -4703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20272" y="2637782"/>
            <a:ext cx="19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コントロールパネル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en-US" altLang="ja-JP" smtClean="0"/>
              <a:t>depth &lt; </a:t>
            </a:r>
            <a:r>
              <a:rPr kumimoji="1" lang="ja-JP" altLang="en-US" dirty="0" smtClean="0"/>
              <a:t>境界</a:t>
            </a:r>
            <a:r>
              <a:rPr lang="ja-JP" altLang="en-US" dirty="0"/>
              <a:t>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91992" y="4980136"/>
            <a:ext cx="184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Canvas</a:t>
            </a:r>
          </a:p>
          <a:p>
            <a:r>
              <a:rPr lang="ja-JP" altLang="en-US" dirty="0" smtClean="0"/>
              <a:t>（</a:t>
            </a:r>
            <a:r>
              <a:rPr lang="en-US" altLang="ja-JP" dirty="0" smtClean="0"/>
              <a:t>depth </a:t>
            </a:r>
            <a:r>
              <a:rPr lang="en-US" altLang="ja-JP" dirty="0"/>
              <a:t>&gt;</a:t>
            </a:r>
            <a:r>
              <a:rPr lang="ja-JP" altLang="en-US" dirty="0" smtClean="0"/>
              <a:t>境界値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3593" y="2038490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距離</a:t>
            </a:r>
            <a:r>
              <a:rPr kumimoji="1" lang="en-US" altLang="ja-JP" dirty="0" smtClean="0"/>
              <a:t>depth</a:t>
            </a:r>
            <a:r>
              <a:rPr kumimoji="1" lang="ja-JP" altLang="en-US" dirty="0" smtClean="0"/>
              <a:t>により切替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ja-JP" sz="4000" dirty="0" err="1" smtClean="0"/>
              <a:t>MyPainter</a:t>
            </a:r>
            <a:r>
              <a:rPr lang="ja-JP" altLang="en-US" sz="4000" dirty="0" smtClean="0"/>
              <a:t>における状態遷移</a:t>
            </a:r>
            <a:endParaRPr kumimoji="1" lang="ja-JP" altLang="en-US" sz="4000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988840"/>
            <a:ext cx="5403676" cy="4345881"/>
          </a:xfrm>
        </p:spPr>
      </p:pic>
    </p:spTree>
    <p:extLst>
      <p:ext uri="{BB962C8B-B14F-4D97-AF65-F5344CB8AC3E}">
        <p14:creationId xmlns:p14="http://schemas.microsoft.com/office/powerpoint/2010/main" val="38204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ペイントツールの検証及び評価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3888432"/>
          </a:xfrm>
        </p:spPr>
        <p:txBody>
          <a:bodyPr>
            <a:noAutofit/>
          </a:bodyPr>
          <a:lstStyle/>
          <a:p>
            <a:r>
              <a:rPr lang="ja-JP" altLang="en-US" sz="3200" dirty="0" smtClean="0"/>
              <a:t>右手で、ほぼ自由に描く事ができる．</a:t>
            </a:r>
            <a:endParaRPr lang="en-US" altLang="ja-JP" sz="3200" dirty="0" smtClean="0"/>
          </a:p>
          <a:p>
            <a:r>
              <a:rPr lang="ja-JP" altLang="en-US" sz="3200" dirty="0"/>
              <a:t>ペン</a:t>
            </a:r>
            <a:r>
              <a:rPr lang="ja-JP" altLang="en-US" sz="3200" dirty="0" smtClean="0"/>
              <a:t>の色、サイズを変更できる．</a:t>
            </a:r>
            <a:endParaRPr lang="en-US" altLang="ja-JP" sz="3200" dirty="0" smtClean="0"/>
          </a:p>
          <a:p>
            <a:r>
              <a:rPr lang="ja-JP" altLang="en-US" sz="3200" dirty="0"/>
              <a:t>ジェスチャによる丸や四角形，直線</a:t>
            </a:r>
            <a:r>
              <a:rPr lang="ja-JP" altLang="en-US" sz="3200" dirty="0" smtClean="0"/>
              <a:t>の描画が実現できなかった．</a:t>
            </a:r>
            <a:endParaRPr lang="en-US" altLang="ja-JP" sz="3200" dirty="0" smtClean="0"/>
          </a:p>
          <a:p>
            <a:r>
              <a:rPr lang="en-US" altLang="ja-JP" sz="3200" dirty="0" err="1" smtClean="0"/>
              <a:t>SessionManager</a:t>
            </a:r>
            <a:r>
              <a:rPr lang="ja-JP" altLang="en-US" sz="3200" dirty="0" smtClean="0"/>
              <a:t>の感度が不安定．</a:t>
            </a:r>
            <a:endParaRPr lang="en-US" altLang="ja-JP" sz="3200" dirty="0" smtClean="0"/>
          </a:p>
          <a:p>
            <a:r>
              <a:rPr lang="ja-JP" altLang="en-US" sz="3200" dirty="0" smtClean="0"/>
              <a:t>２人以上認識すると</a:t>
            </a:r>
            <a:r>
              <a:rPr lang="en-US" altLang="ja-JP" sz="3200" dirty="0" smtClean="0"/>
              <a:t>Detector</a:t>
            </a:r>
            <a:r>
              <a:rPr lang="ja-JP" altLang="en-US" sz="3200" dirty="0" smtClean="0"/>
              <a:t>が誤作動する．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3442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本研究のまとめ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38912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マウスなどのデバイスを使用せず、ジェスチャのみで絵を描けるペイントツールを製作した．</a:t>
            </a:r>
            <a:endParaRPr lang="en-US" altLang="ja-JP" sz="3200" dirty="0" smtClean="0"/>
          </a:p>
          <a:p>
            <a:pPr lvl="1"/>
            <a:r>
              <a:rPr lang="ja-JP" altLang="en-US" sz="3000" dirty="0" smtClean="0"/>
              <a:t>ペンのサイズや色が可能</a:t>
            </a:r>
            <a:endParaRPr lang="en-US" altLang="ja-JP" sz="3000" dirty="0" smtClean="0"/>
          </a:p>
          <a:p>
            <a:pPr lvl="1"/>
            <a:r>
              <a:rPr lang="ja-JP" altLang="en-US" sz="3000" dirty="0" smtClean="0"/>
              <a:t>ジェスチャによる直線などの簡易操作が未実装</a:t>
            </a:r>
            <a:endParaRPr lang="en-US" altLang="ja-JP" sz="3000" dirty="0" smtClean="0"/>
          </a:p>
          <a:p>
            <a:r>
              <a:rPr lang="en-US" altLang="ja-JP" sz="3200" dirty="0"/>
              <a:t>C</a:t>
            </a:r>
            <a:r>
              <a:rPr lang="en-US" altLang="ja-JP" sz="3200" dirty="0" smtClean="0"/>
              <a:t>#</a:t>
            </a:r>
            <a:r>
              <a:rPr lang="ja-JP" altLang="en-US" sz="3200" dirty="0" smtClean="0"/>
              <a:t>によるオブジェクト指向プログラミングの知識と応用力</a:t>
            </a:r>
            <a:r>
              <a:rPr lang="ja-JP" altLang="en-US" sz="3200" dirty="0"/>
              <a:t>が身についた</a:t>
            </a:r>
            <a:r>
              <a:rPr lang="ja-JP" altLang="en-US" sz="3200" dirty="0" smtClean="0"/>
              <a:t>．</a:t>
            </a:r>
            <a:endParaRPr lang="en-US" altLang="ja-JP" sz="3200" dirty="0" smtClean="0"/>
          </a:p>
          <a:p>
            <a:pPr lvl="1"/>
            <a:r>
              <a:rPr lang="ja-JP" altLang="en-US" sz="3000" dirty="0" smtClean="0"/>
              <a:t>吟味したクラス設計にもとづく開発</a:t>
            </a:r>
            <a:endParaRPr lang="en-US" altLang="ja-JP" sz="3000" dirty="0" smtClean="0"/>
          </a:p>
          <a:p>
            <a:pPr lvl="1"/>
            <a:r>
              <a:rPr lang="ja-JP" altLang="en-US" sz="3000" dirty="0" smtClean="0"/>
              <a:t>独自のイベント作成</a:t>
            </a:r>
            <a:endParaRPr lang="en-US" altLang="ja-JP" sz="3000" dirty="0" smtClean="0"/>
          </a:p>
          <a:p>
            <a:pPr lvl="1"/>
            <a:endParaRPr lang="en-US" altLang="ja-JP" sz="3000" dirty="0"/>
          </a:p>
          <a:p>
            <a:endParaRPr lang="en-US" altLang="ja-JP" sz="3200" dirty="0" smtClean="0"/>
          </a:p>
          <a:p>
            <a:endParaRPr lang="en-US" altLang="ja-JP" sz="3200" dirty="0" smtClean="0"/>
          </a:p>
          <a:p>
            <a:endParaRPr lang="en-US" altLang="ja-JP" sz="3200" dirty="0" smtClean="0"/>
          </a:p>
          <a:p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31787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305800" cy="1143000"/>
          </a:xfrm>
        </p:spPr>
        <p:txBody>
          <a:bodyPr/>
          <a:lstStyle/>
          <a:p>
            <a:r>
              <a:rPr kumimoji="1" lang="ja-JP" altLang="en-US" dirty="0" smtClean="0"/>
              <a:t>御清聴ありがとうございました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325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はじめ</a:t>
            </a:r>
            <a:r>
              <a:rPr lang="ja-JP" altLang="en-US" sz="4000" dirty="0"/>
              <a:t>に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私</a:t>
            </a:r>
            <a:r>
              <a:rPr lang="ja-JP" altLang="en-US" sz="3600" dirty="0" smtClean="0"/>
              <a:t>は，</a:t>
            </a:r>
            <a:r>
              <a:rPr lang="en-US" altLang="ja-JP" sz="3600" dirty="0" smtClean="0"/>
              <a:t>Java</a:t>
            </a:r>
            <a:r>
              <a:rPr lang="ja-JP" altLang="en-US" sz="3600" dirty="0" smtClean="0"/>
              <a:t>を通じて学んだオブジェクト指向について興味を持ち</a:t>
            </a:r>
            <a:r>
              <a:rPr lang="en-US" altLang="ja-JP" sz="3600" dirty="0" smtClean="0"/>
              <a:t>C#</a:t>
            </a:r>
            <a:r>
              <a:rPr lang="ja-JP" altLang="en-US" sz="3600" dirty="0" smtClean="0"/>
              <a:t>を使ってもっと学びたいと考えた．</a:t>
            </a:r>
            <a:endParaRPr lang="en-US" altLang="ja-JP" sz="3600" dirty="0" smtClean="0"/>
          </a:p>
          <a:p>
            <a:endParaRPr kumimoji="1" lang="en-US" altLang="ja-JP" sz="3600" dirty="0"/>
          </a:p>
          <a:p>
            <a:r>
              <a:rPr lang="en-US" altLang="ja-JP" sz="3600" dirty="0" smtClean="0"/>
              <a:t>NUI</a:t>
            </a:r>
            <a:r>
              <a:rPr lang="ja-JP" altLang="en-US" sz="3600" dirty="0" smtClean="0"/>
              <a:t>を実現するデバイスとして話題となっている</a:t>
            </a:r>
            <a:r>
              <a:rPr lang="en-US" altLang="ja-JP" sz="3600" dirty="0" err="1" smtClean="0"/>
              <a:t>Kinect</a:t>
            </a:r>
            <a:r>
              <a:rPr lang="ja-JP" altLang="en-US" sz="3600" dirty="0" smtClean="0"/>
              <a:t>を活用したいと考えた．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66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開発環境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r>
              <a:rPr kumimoji="1" lang="ja-JP" altLang="en-US" sz="3200" dirty="0" smtClean="0"/>
              <a:t>ハードウェア：</a:t>
            </a:r>
            <a:r>
              <a:rPr kumimoji="1" lang="en-US" altLang="ja-JP" sz="3200" dirty="0" err="1" smtClean="0"/>
              <a:t>Kinect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プロジェクタ</a:t>
            </a:r>
            <a:r>
              <a:rPr lang="ja-JP" altLang="en-US" sz="3200" dirty="0" smtClean="0"/>
              <a:t>，</a:t>
            </a:r>
            <a:r>
              <a:rPr lang="en-US" altLang="ja-JP" sz="3200" dirty="0" smtClean="0"/>
              <a:t>PC</a:t>
            </a:r>
            <a:endParaRPr kumimoji="1" lang="en-US" altLang="ja-JP" sz="3200" dirty="0" smtClean="0"/>
          </a:p>
          <a:p>
            <a:r>
              <a:rPr lang="ja-JP" altLang="en-US" sz="3200" dirty="0"/>
              <a:t>ライブラリ</a:t>
            </a:r>
            <a:r>
              <a:rPr lang="ja-JP" altLang="en-US" sz="3200" dirty="0" smtClean="0"/>
              <a:t>：</a:t>
            </a:r>
            <a:r>
              <a:rPr lang="en-US" altLang="ja-JP" sz="3200" dirty="0" err="1" smtClean="0"/>
              <a:t>OpenNI</a:t>
            </a:r>
            <a:r>
              <a:rPr lang="ja-JP" altLang="en-US" sz="3200" dirty="0" err="1" smtClean="0"/>
              <a:t>，</a:t>
            </a:r>
            <a:r>
              <a:rPr lang="en-US" altLang="ja-JP" sz="3200" dirty="0" smtClean="0"/>
              <a:t>NITE</a:t>
            </a:r>
          </a:p>
          <a:p>
            <a:r>
              <a:rPr kumimoji="1" lang="en-US" altLang="ja-JP" sz="3200" dirty="0" smtClean="0"/>
              <a:t>OS</a:t>
            </a:r>
            <a:r>
              <a:rPr kumimoji="1" lang="ja-JP" altLang="en-US" sz="3200" dirty="0" smtClean="0"/>
              <a:t>：</a:t>
            </a:r>
            <a:r>
              <a:rPr kumimoji="1" lang="en-US" altLang="ja-JP" sz="3200" dirty="0" smtClean="0"/>
              <a:t>Windows </a:t>
            </a:r>
            <a:r>
              <a:rPr kumimoji="1" lang="ja-JP" altLang="en-US" sz="3200" dirty="0" smtClean="0"/>
              <a:t>７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開発言語：</a:t>
            </a:r>
            <a:r>
              <a:rPr lang="en-US" altLang="ja-JP" sz="3200" dirty="0" smtClean="0"/>
              <a:t>Microsoft Visual Studio </a:t>
            </a:r>
            <a:r>
              <a:rPr lang="ja-JP" altLang="en-US" sz="3200" dirty="0" smtClean="0"/>
              <a:t>２０１０　</a:t>
            </a:r>
            <a:r>
              <a:rPr lang="en-US" altLang="ja-JP" sz="3200" dirty="0" smtClean="0"/>
              <a:t>C#</a:t>
            </a:r>
            <a:endParaRPr kumimoji="1" lang="ja-JP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57192"/>
            <a:ext cx="2343100" cy="11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システムの概要</a:t>
            </a:r>
            <a:endParaRPr kumimoji="1" lang="ja-JP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96872"/>
            <a:ext cx="7014210" cy="464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2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lytech-x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ja-JP" sz="4000" dirty="0" err="1" smtClean="0"/>
              <a:t>OpenNI</a:t>
            </a:r>
            <a:r>
              <a:rPr lang="ja-JP" altLang="en-US" sz="4000" dirty="0" smtClean="0"/>
              <a:t>のライブラリ構成</a:t>
            </a:r>
            <a:endParaRPr kumimoji="1" lang="ja-JP" altLang="en-US" sz="4000" dirty="0"/>
          </a:p>
        </p:txBody>
      </p:sp>
      <p:pic>
        <p:nvPicPr>
          <p:cNvPr id="1026" name="Picture 2" descr="伊東卒研イラスト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639042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角丸四角形吹き出し 2"/>
          <p:cNvSpPr/>
          <p:nvPr/>
        </p:nvSpPr>
        <p:spPr>
          <a:xfrm>
            <a:off x="7020272" y="2420888"/>
            <a:ext cx="1440160" cy="792088"/>
          </a:xfrm>
          <a:prstGeom prst="wedgeRoundRectCallout">
            <a:avLst>
              <a:gd name="adj1" fmla="val -71980"/>
              <a:gd name="adj2" fmla="val 15068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78724" y="252454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NITE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58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dirty="0" smtClean="0"/>
              <a:t>使用する</a:t>
            </a:r>
            <a:r>
              <a:rPr kumimoji="1" lang="en-US" altLang="ja-JP" sz="4000" dirty="0" err="1" smtClean="0"/>
              <a:t>OpenNI</a:t>
            </a:r>
            <a:r>
              <a:rPr kumimoji="1" lang="ja-JP" altLang="en-US" sz="4000" dirty="0" smtClean="0"/>
              <a:t>ライブラリのクラス</a:t>
            </a:r>
            <a:endParaRPr kumimoji="1" lang="ja-JP" altLang="en-US" sz="40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455318"/>
              </p:ext>
            </p:extLst>
          </p:nvPr>
        </p:nvGraphicFramePr>
        <p:xfrm>
          <a:off x="107504" y="1556792"/>
          <a:ext cx="8928991" cy="4791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474"/>
                <a:gridCol w="4344613"/>
                <a:gridCol w="2450904"/>
              </a:tblGrid>
              <a:tr h="401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kern="100" dirty="0">
                          <a:effectLst/>
                          <a:latin typeface="+mn-ea"/>
                          <a:ea typeface="+mn-ea"/>
                        </a:rPr>
                        <a:t>分類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kern="100" dirty="0">
                          <a:effectLst/>
                          <a:latin typeface="+mn-ea"/>
                          <a:ea typeface="+mn-ea"/>
                        </a:rPr>
                        <a:t>クラス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kern="100">
                          <a:effectLst/>
                          <a:latin typeface="+mn-ea"/>
                          <a:ea typeface="+mn-ea"/>
                        </a:rPr>
                        <a:t>概要</a:t>
                      </a:r>
                      <a:endParaRPr lang="ja-JP" sz="28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n-lt"/>
                          <a:ea typeface="+mn-ea"/>
                        </a:rPr>
                        <a:t>Context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n-lt"/>
                          <a:ea typeface="+mn-ea"/>
                        </a:rPr>
                        <a:t>Context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+mn-ea"/>
                        </a:rPr>
                        <a:t>Kinect</a:t>
                      </a:r>
                      <a:r>
                        <a:rPr lang="ja-JP" sz="2000" kern="100">
                          <a:effectLst/>
                          <a:latin typeface="+mn-lt"/>
                          <a:ea typeface="+mn-ea"/>
                        </a:rPr>
                        <a:t>初期化</a:t>
                      </a:r>
                      <a:endParaRPr lang="ja-JP" sz="2400" kern="10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364798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n-lt"/>
                          <a:ea typeface="+mn-ea"/>
                        </a:rPr>
                        <a:t>Generator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+mn-lt"/>
                          <a:ea typeface="+mn-ea"/>
                        </a:rPr>
                        <a:t>ImageGenerator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+mn-lt"/>
                          <a:ea typeface="+mn-ea"/>
                        </a:rPr>
                        <a:t>カメラ画像生成</a:t>
                      </a:r>
                      <a:endParaRPr lang="ja-JP" sz="2400" kern="10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3444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 smtClean="0">
                          <a:effectLst/>
                          <a:latin typeface="+mn-lt"/>
                          <a:ea typeface="+mn-ea"/>
                        </a:rPr>
                        <a:t>Depth</a:t>
                      </a:r>
                      <a:r>
                        <a:rPr lang="en-US" altLang="ja-JP" sz="2400" kern="100" dirty="0" err="1" smtClean="0">
                          <a:effectLst/>
                          <a:latin typeface="+mn-lt"/>
                          <a:ea typeface="+mn-ea"/>
                        </a:rPr>
                        <a:t>G</a:t>
                      </a:r>
                      <a:r>
                        <a:rPr lang="en-US" sz="2400" kern="100" dirty="0" err="1" smtClean="0">
                          <a:effectLst/>
                          <a:latin typeface="+mn-lt"/>
                          <a:ea typeface="+mn-ea"/>
                        </a:rPr>
                        <a:t>enerator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+mn-lt"/>
                          <a:ea typeface="+mn-ea"/>
                        </a:rPr>
                        <a:t>距離検出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39098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+mn-lt"/>
                          <a:ea typeface="+mn-ea"/>
                        </a:rPr>
                        <a:t>UserGenerator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+mn-lt"/>
                          <a:ea typeface="+mn-ea"/>
                        </a:rPr>
                        <a:t>ユーザー検出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615443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n-lt"/>
                          <a:ea typeface="+mn-ea"/>
                        </a:rPr>
                        <a:t>Capability</a:t>
                      </a:r>
                      <a:endParaRPr lang="ja-JP" sz="2800" kern="10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+mn-lt"/>
                          <a:ea typeface="+mn-ea"/>
                        </a:rPr>
                        <a:t>SkeletonCapability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+mn-lt"/>
                          <a:ea typeface="+mn-ea"/>
                        </a:rPr>
                        <a:t>骨格検出機能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61544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+mn-lt"/>
                          <a:ea typeface="+mn-ea"/>
                        </a:rPr>
                        <a:t>PoseDetectionCapability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+mn-lt"/>
                          <a:ea typeface="+mn-ea"/>
                        </a:rPr>
                        <a:t>ポーズ検出機能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3444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n-lt"/>
                          <a:ea typeface="+mn-ea"/>
                        </a:rPr>
                        <a:t>MirrorCapability</a:t>
                      </a:r>
                      <a:endParaRPr lang="ja-JP" sz="2800" kern="10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1600" dirty="0" smtClean="0">
                          <a:latin typeface="+mn-lt"/>
                          <a:ea typeface="+mn-ea"/>
                        </a:rPr>
                        <a:t>鏡面機能</a:t>
                      </a:r>
                      <a:endParaRPr lang="en-US" altLang="ja-JP" sz="1600" dirty="0" smtClean="0">
                        <a:latin typeface="+mn-lt"/>
                        <a:ea typeface="+mn-ea"/>
                      </a:endParaRPr>
                    </a:p>
                  </a:txBody>
                  <a:tcPr marL="62865" marR="62865" marT="0" marB="0"/>
                </a:tc>
              </a:tr>
              <a:tr h="401844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NITE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SessionManager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セッションの検出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803688"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～</a:t>
                      </a:r>
                      <a:r>
                        <a:rPr lang="en-US" altLang="ja-JP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Detector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wave,Push,Swipe</a:t>
                      </a:r>
                      <a:r>
                        <a:rPr lang="en-US" altLang="ja-JP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)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ジェスチャの検出</a:t>
                      </a:r>
                      <a:endParaRPr lang="ja-JP" sz="24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8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949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100" dirty="0">
                <a:latin typeface="Adobe Fan Heiti Std B" pitchFamily="34" charset="-128"/>
                <a:ea typeface="Adobe Fan Heiti Std B" pitchFamily="34" charset="-128"/>
              </a:rPr>
              <a:t> </a:t>
            </a:r>
            <a:endParaRPr lang="en-US" altLang="ja-JP" sz="1100" dirty="0" smtClean="0">
              <a:latin typeface="Adobe Fan Heiti Std B" pitchFamily="34" charset="-128"/>
              <a:ea typeface="Adobe Fan Heiti Std B" pitchFamily="34" charset="-128"/>
            </a:endParaRPr>
          </a:p>
          <a:p>
            <a:pPr marL="0" indent="0">
              <a:buNone/>
            </a:pPr>
            <a:endParaRPr lang="en-US" altLang="ja-JP" sz="1100" dirty="0">
              <a:latin typeface="Adobe Fan Heiti Std B" pitchFamily="34" charset="-128"/>
              <a:ea typeface="Adobe Fan Heiti Std B" pitchFamily="34" charset="-128"/>
            </a:endParaRPr>
          </a:p>
          <a:p>
            <a:pPr marL="0" indent="0">
              <a:buNone/>
            </a:pPr>
            <a:endParaRPr lang="en-US" altLang="ja-JP" sz="11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1100" dirty="0">
                <a:latin typeface="+mn-ea"/>
              </a:rPr>
              <a:t>　</a:t>
            </a:r>
            <a:r>
              <a:rPr lang="ja-JP" altLang="en-US" sz="1100" dirty="0" smtClean="0">
                <a:latin typeface="+mn-ea"/>
              </a:rPr>
              <a:t>　　</a:t>
            </a:r>
            <a:r>
              <a:rPr lang="ja-JP" altLang="en-US" sz="1800" dirty="0" smtClean="0">
                <a:latin typeface="+mn-ea"/>
              </a:rPr>
              <a:t>　</a:t>
            </a:r>
            <a:endParaRPr lang="en-US" altLang="ja-JP" sz="18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+mn-ea"/>
              </a:rPr>
              <a:t>　　右手の骨格座標の取得</a:t>
            </a:r>
            <a:endParaRPr lang="en-US" altLang="ja-JP" sz="24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400" dirty="0">
                <a:latin typeface="+mn-ea"/>
              </a:rPr>
              <a:t>　</a:t>
            </a:r>
            <a:r>
              <a:rPr lang="ja-JP" altLang="en-US" sz="2400" dirty="0" smtClean="0">
                <a:latin typeface="+mn-ea"/>
              </a:rPr>
              <a:t>　　</a:t>
            </a:r>
            <a:r>
              <a:rPr lang="en-US" altLang="ja-JP" sz="2400" dirty="0" err="1" smtClean="0">
                <a:solidFill>
                  <a:srgbClr val="00B050"/>
                </a:solidFill>
                <a:latin typeface="+mn-ea"/>
              </a:rPr>
              <a:t>SkeletonJointPosition</a:t>
            </a:r>
            <a:r>
              <a:rPr lang="en-US" altLang="ja-JP" sz="2400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ja-JP" sz="2400" dirty="0" err="1" smtClean="0">
                <a:solidFill>
                  <a:srgbClr val="00B050"/>
                </a:solidFill>
                <a:latin typeface="+mn-ea"/>
              </a:rPr>
              <a:t>pos</a:t>
            </a:r>
            <a:r>
              <a:rPr lang="en-US" altLang="ja-JP" sz="2400" dirty="0" smtClean="0">
                <a:latin typeface="+mn-ea"/>
              </a:rPr>
              <a:t> </a:t>
            </a:r>
            <a:r>
              <a:rPr lang="en-US" altLang="ja-JP" sz="2400" dirty="0">
                <a:latin typeface="+mn-ea"/>
              </a:rPr>
              <a:t>= </a:t>
            </a:r>
            <a:endParaRPr lang="en-US" altLang="ja-JP" sz="24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400" dirty="0">
                <a:latin typeface="+mn-ea"/>
              </a:rPr>
              <a:t>　</a:t>
            </a:r>
            <a:r>
              <a:rPr lang="ja-JP" altLang="en-US" sz="2400" dirty="0" smtClean="0">
                <a:latin typeface="+mn-ea"/>
              </a:rPr>
              <a:t>　　　　</a:t>
            </a:r>
            <a:r>
              <a:rPr lang="en-US" altLang="ja-JP" sz="2400" dirty="0" err="1" smtClean="0">
                <a:latin typeface="+mn-ea"/>
              </a:rPr>
              <a:t>skeletonCapbility.GetSkeletonJointPosition</a:t>
            </a:r>
            <a:r>
              <a:rPr lang="en-US" altLang="ja-JP" sz="2400" dirty="0" smtClean="0">
                <a:latin typeface="+mn-ea"/>
              </a:rPr>
              <a:t>(</a:t>
            </a:r>
          </a:p>
          <a:p>
            <a:pPr marL="0" indent="0">
              <a:buNone/>
            </a:pPr>
            <a:r>
              <a:rPr lang="ja-JP" altLang="en-US" sz="2400" dirty="0">
                <a:latin typeface="+mn-ea"/>
              </a:rPr>
              <a:t>　</a:t>
            </a:r>
            <a:r>
              <a:rPr lang="ja-JP" altLang="en-US" sz="2400" dirty="0" smtClean="0">
                <a:latin typeface="+mn-ea"/>
              </a:rPr>
              <a:t>　　　　　　　　　　　　</a:t>
            </a:r>
            <a:r>
              <a:rPr lang="en-US" altLang="ja-JP" sz="2400" dirty="0" smtClean="0">
                <a:latin typeface="+mn-ea"/>
              </a:rPr>
              <a:t>user</a:t>
            </a:r>
            <a:r>
              <a:rPr lang="en-US" altLang="ja-JP" sz="2400" dirty="0">
                <a:latin typeface="+mn-ea"/>
              </a:rPr>
              <a:t>, </a:t>
            </a:r>
            <a:r>
              <a:rPr lang="en-US" altLang="ja-JP" sz="2400" dirty="0" err="1" smtClean="0">
                <a:solidFill>
                  <a:srgbClr val="FF0000"/>
                </a:solidFill>
              </a:rPr>
              <a:t>SkeletonJoint.RightHand</a:t>
            </a:r>
            <a:r>
              <a:rPr lang="en-US" altLang="ja-JP" sz="2400" dirty="0" smtClean="0"/>
              <a:t>);</a:t>
            </a:r>
            <a:endParaRPr lang="en-US" altLang="ja-JP" sz="2400" dirty="0" smtClean="0">
              <a:latin typeface="+mn-ea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+mn-ea"/>
              </a:rPr>
              <a:t>　　リアル座標から画面座標への変換</a:t>
            </a:r>
            <a:endParaRPr lang="en-US" altLang="ja-JP" sz="24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en-US" altLang="ja-JP" sz="2400" dirty="0" err="1" smtClean="0">
                <a:solidFill>
                  <a:srgbClr val="00B050"/>
                </a:solidFill>
              </a:rPr>
              <a:t>pos.Position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= </a:t>
            </a:r>
            <a:r>
              <a:rPr lang="ja-JP" altLang="en-US" sz="2400" dirty="0" smtClean="0"/>
              <a:t>　　　　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　　　　　</a:t>
            </a:r>
            <a:r>
              <a:rPr lang="ja-JP" altLang="en-US" sz="2400" dirty="0"/>
              <a:t>　</a:t>
            </a:r>
            <a:r>
              <a:rPr lang="en-US" altLang="ja-JP" sz="2400" dirty="0" err="1" smtClean="0"/>
              <a:t>depth.ConvertRealWorldToProjective</a:t>
            </a:r>
            <a:r>
              <a:rPr lang="en-US" altLang="ja-JP" sz="2400" dirty="0" smtClean="0"/>
              <a:t>(</a:t>
            </a:r>
            <a:r>
              <a:rPr lang="en-US" altLang="ja-JP" sz="2400" dirty="0" err="1" smtClean="0">
                <a:solidFill>
                  <a:srgbClr val="00B050"/>
                </a:solidFill>
              </a:rPr>
              <a:t>pos.Position</a:t>
            </a:r>
            <a:r>
              <a:rPr lang="en-US" altLang="ja-JP" sz="2400" dirty="0" smtClean="0"/>
              <a:t>);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 smtClean="0"/>
              <a:t>　　　</a:t>
            </a:r>
            <a:r>
              <a:rPr lang="en-US" altLang="ja-JP" sz="2400" dirty="0" err="1" smtClean="0"/>
              <a:t>pos.Position.X</a:t>
            </a:r>
            <a:r>
              <a:rPr lang="en-US" altLang="ja-JP" sz="2400" dirty="0" smtClean="0"/>
              <a:t> </a:t>
            </a:r>
            <a:r>
              <a:rPr lang="ja-JP" altLang="en-US" sz="2400" dirty="0" err="1" smtClean="0"/>
              <a:t>、</a:t>
            </a:r>
            <a:r>
              <a:rPr lang="en-US" altLang="ja-JP" sz="2400" dirty="0" err="1" smtClean="0"/>
              <a:t>Pos.Position.Y</a:t>
            </a:r>
            <a:r>
              <a:rPr lang="ja-JP" altLang="en-US" sz="2400" dirty="0" smtClean="0"/>
              <a:t>・・・・・・右手の</a:t>
            </a:r>
            <a:r>
              <a:rPr lang="en-US" altLang="ja-JP" sz="2400" dirty="0" smtClean="0"/>
              <a:t>X,Y</a:t>
            </a:r>
            <a:r>
              <a:rPr lang="ja-JP" altLang="en-US" sz="2400" dirty="0" smtClean="0"/>
              <a:t>座標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    </a:t>
            </a:r>
            <a:r>
              <a:rPr lang="en-US" altLang="ja-JP" sz="2400" dirty="0" err="1" smtClean="0"/>
              <a:t>pos.Position.Z</a:t>
            </a:r>
            <a:r>
              <a:rPr lang="ja-JP" altLang="en-US" sz="2400" dirty="0" smtClean="0"/>
              <a:t>・・センサーからの右手までの距離（ｍｍ）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>
              <a:latin typeface="+mn-ea"/>
            </a:endParaRPr>
          </a:p>
          <a:p>
            <a:pPr marL="0" indent="0">
              <a:buNone/>
            </a:pPr>
            <a:endParaRPr lang="en-US" altLang="ja-JP" sz="2400" dirty="0">
              <a:latin typeface="+mn-ea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+mn-ea"/>
              </a:rPr>
              <a:t>　　　</a:t>
            </a:r>
            <a:endParaRPr lang="en-US" altLang="ja-JP" sz="2400" dirty="0" smtClean="0">
              <a:latin typeface="+mn-ea"/>
            </a:endParaRPr>
          </a:p>
          <a:p>
            <a:pPr marL="0" indent="0">
              <a:buNone/>
            </a:pPr>
            <a:endParaRPr lang="en-US" altLang="ja-JP" sz="2400" dirty="0">
              <a:latin typeface="+mn-ea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4000" dirty="0" err="1" smtClean="0"/>
              <a:t>OpenNI</a:t>
            </a:r>
            <a:r>
              <a:rPr kumimoji="1" lang="ja-JP" altLang="en-US" sz="4000" dirty="0" smtClean="0"/>
              <a:t>による座標処理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5213300"/>
            <a:ext cx="7704856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5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4000" dirty="0" smtClean="0"/>
              <a:t>NITE</a:t>
            </a:r>
            <a:r>
              <a:rPr lang="ja-JP" altLang="en-US" sz="4000" dirty="0" smtClean="0"/>
              <a:t>によるジェスチャ認識（１）</a:t>
            </a:r>
            <a:endParaRPr kumimoji="1" lang="ja-JP" altLang="en-US" sz="4000" dirty="0"/>
          </a:p>
        </p:txBody>
      </p:sp>
      <p:graphicFrame>
        <p:nvGraphicFramePr>
          <p:cNvPr id="5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12913"/>
              </p:ext>
            </p:extLst>
          </p:nvPr>
        </p:nvGraphicFramePr>
        <p:xfrm>
          <a:off x="971600" y="2204864"/>
          <a:ext cx="7128792" cy="31090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7095"/>
                <a:gridCol w="4471697"/>
              </a:tblGrid>
              <a:tr h="5167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クラス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認識できる動作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5167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SessionManager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セッションの開始と終了</a:t>
                      </a:r>
                      <a:endParaRPr lang="ja-JP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516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SwipeDetector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手の左右上下の運動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516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PushDetector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手を前に突き出す動作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516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SteadyDetector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動作の停止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  <a:tr h="5251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28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CircleDetector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手の円運動</a:t>
                      </a:r>
                      <a:endParaRPr lang="ja-JP" sz="28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9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リゾート">
  <a:themeElements>
    <a:clrScheme name="リゾート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リゾート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1724</TotalTime>
  <Words>413</Words>
  <Application>Microsoft Office PowerPoint</Application>
  <PresentationFormat>画面に合わせる (4:3)</PresentationFormat>
  <Paragraphs>115</Paragraphs>
  <Slides>17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リゾート</vt:lpstr>
      <vt:lpstr>Kinectを使った  ペイントツールの製作</vt:lpstr>
      <vt:lpstr>はじめに</vt:lpstr>
      <vt:lpstr>開発環境</vt:lpstr>
      <vt:lpstr>システムの概要</vt:lpstr>
      <vt:lpstr>PowerPoint プレゼンテーション</vt:lpstr>
      <vt:lpstr>OpenNIのライブラリ構成</vt:lpstr>
      <vt:lpstr>使用するOpenNIライブラリのクラス</vt:lpstr>
      <vt:lpstr>OpenNIによる座標処理</vt:lpstr>
      <vt:lpstr>NITEによるジェスチャ認識（１）</vt:lpstr>
      <vt:lpstr>NITEによるジェスチャ認識（2）</vt:lpstr>
      <vt:lpstr>ジェスチャの使用例（全消去）</vt:lpstr>
      <vt:lpstr>クラス図</vt:lpstr>
      <vt:lpstr>MyCanvasにおける画面（Bitmap）の切替</vt:lpstr>
      <vt:lpstr>MyPainterにおける状態遷移</vt:lpstr>
      <vt:lpstr>ペイントツールの検証及び評価</vt:lpstr>
      <vt:lpstr>本研究のまとめ</vt:lpstr>
      <vt:lpstr>御清聴ありがとうございました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h23cis01</dc:creator>
  <cp:lastModifiedBy>h23cis01</cp:lastModifiedBy>
  <cp:revision>68</cp:revision>
  <cp:lastPrinted>2012-12-18T00:49:14Z</cp:lastPrinted>
  <dcterms:created xsi:type="dcterms:W3CDTF">2012-12-17T04:14:25Z</dcterms:created>
  <dcterms:modified xsi:type="dcterms:W3CDTF">2013-02-14T06:23:58Z</dcterms:modified>
</cp:coreProperties>
</file>